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79" r:id="rId5"/>
    <p:sldId id="271" r:id="rId6"/>
    <p:sldId id="261" r:id="rId7"/>
    <p:sldId id="272" r:id="rId8"/>
    <p:sldId id="258" r:id="rId9"/>
    <p:sldId id="262" r:id="rId10"/>
    <p:sldId id="259" r:id="rId11"/>
    <p:sldId id="263" r:id="rId12"/>
    <p:sldId id="264" r:id="rId13"/>
    <p:sldId id="274" r:id="rId14"/>
    <p:sldId id="265" r:id="rId15"/>
    <p:sldId id="266" r:id="rId16"/>
    <p:sldId id="273" r:id="rId17"/>
    <p:sldId id="269" r:id="rId18"/>
    <p:sldId id="270" r:id="rId19"/>
    <p:sldId id="267" r:id="rId20"/>
    <p:sldId id="268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521"/>
    <a:srgbClr val="0B0B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B280020-D8BD-4293-B2C9-00B9F0C290A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683E99C-EE4C-4C3B-9A1F-4371169D6AD0}" type="datetimeFigureOut">
              <a:rPr lang="en-US" smtClean="0"/>
              <a:t>4/8/2015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yuNrP8ETS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-V_nNqDVxw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1uY7_wdYOA" TargetMode="External"/><Relationship Id="rId2" Type="http://schemas.openxmlformats.org/officeDocument/2006/relationships/hyperlink" Target="https://www.youtube.com/watch?v=jc9En9WUzI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youtube.com/watch?v=VSzpM8vEAF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eI_quJRRGxk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EAIZ36h55Y" TargetMode="External"/><Relationship Id="rId2" Type="http://schemas.openxmlformats.org/officeDocument/2006/relationships/hyperlink" Target="https://www.youtube.com/watch?v=EJ0AMsyc15I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learner.org/jnorth/tm/spring/InsectEater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cks.org/conservation/where-we-work/flyways" TargetMode="External"/><Relationship Id="rId2" Type="http://schemas.openxmlformats.org/officeDocument/2006/relationships/hyperlink" Target="http://www.fws.gov/alaska/nwr/arctic/birdmig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borealbirds.org/birdguide/mig_map_main.s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surfbirds.com/bird-feeders/backyard-birds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irdwatching-bliss.com/bird-feather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4jKokxPRtc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41560"/>
            <a:ext cx="5943600" cy="51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50"/>
            <a:ext cx="7772400" cy="72197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chemeClr val="tx2">
                    <a:lumMod val="50000"/>
                  </a:schemeClr>
                </a:solidFill>
                <a:latin typeface="Bodoni MT Condensed" panose="02070606080606020203" pitchFamily="18" charset="0"/>
              </a:rPr>
              <a:t>Bird Biology and Ecology</a:t>
            </a:r>
            <a:endParaRPr lang="en-US" sz="6000" dirty="0">
              <a:solidFill>
                <a:schemeClr val="tx2">
                  <a:lumMod val="50000"/>
                </a:schemeClr>
              </a:solidFill>
              <a:latin typeface="Bodoni MT Condensed" panose="020706060806060202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46" y="1156138"/>
            <a:ext cx="9124507" cy="582664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800" dirty="0" smtClean="0"/>
              <a:t>                                                   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I. </a:t>
            </a:r>
            <a:r>
              <a:rPr lang="en-US" sz="3100" u="sng" dirty="0" smtClean="0">
                <a:solidFill>
                  <a:schemeClr val="accent1">
                    <a:lumMod val="50000"/>
                  </a:schemeClr>
                </a:solidFill>
              </a:rPr>
              <a:t>Ornithology</a:t>
            </a:r>
            <a:r>
              <a:rPr lang="en-US" sz="3100" dirty="0" smtClean="0">
                <a:solidFill>
                  <a:schemeClr val="accent1">
                    <a:lumMod val="50000"/>
                  </a:schemeClr>
                </a:solidFill>
              </a:rPr>
              <a:t> is the Science of the Study of Birds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                (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www.youtube.com/watch?v=myuNrP8ETSE</a:t>
            </a:r>
            <a:endParaRPr lang="en-US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95823" y="769823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                                 Northern  </a:t>
            </a:r>
            <a:r>
              <a:rPr lang="en-US" sz="2000" b="1" dirty="0">
                <a:solidFill>
                  <a:srgbClr val="C00000"/>
                </a:solidFill>
              </a:rPr>
              <a:t>Flicker</a:t>
            </a:r>
          </a:p>
        </p:txBody>
      </p:sp>
    </p:spTree>
    <p:extLst>
      <p:ext uri="{BB962C8B-B14F-4D97-AF65-F5344CB8AC3E}">
        <p14:creationId xmlns:p14="http://schemas.microsoft.com/office/powerpoint/2010/main" val="29225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E. Mouth: </a:t>
            </a:r>
            <a:r>
              <a:rPr lang="en-US" sz="3200" u="sng" dirty="0" smtClean="0"/>
              <a:t>beak on bill</a:t>
            </a:r>
            <a:r>
              <a:rPr lang="en-US" sz="3200" dirty="0" smtClean="0"/>
              <a:t>    Teeth:  </a:t>
            </a:r>
            <a:r>
              <a:rPr lang="en-US" sz="3200" u="sng" dirty="0" smtClean="0"/>
              <a:t>none</a:t>
            </a:r>
          </a:p>
          <a:p>
            <a:r>
              <a:rPr lang="en-US" sz="3200" dirty="0" smtClean="0"/>
              <a:t>F. Structure in upper chest/throat area for grinding and storing food: </a:t>
            </a:r>
            <a:r>
              <a:rPr lang="en-US" sz="3200" u="sng" dirty="0" smtClean="0"/>
              <a:t>crop/gizzard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G. Eyesight: </a:t>
            </a:r>
            <a:r>
              <a:rPr lang="en-US" sz="3200" u="sng" dirty="0" smtClean="0"/>
              <a:t>excellent</a:t>
            </a:r>
            <a:r>
              <a:rPr lang="en-US" sz="3200" dirty="0" smtClean="0"/>
              <a:t> (Hawks and owls can see details of an insect at 100 yards)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732837"/>
            <a:ext cx="5105400" cy="412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29100" y="6271920"/>
            <a:ext cx="5715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www.youtube.com/watch?v=f-V_nNqDVxw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77"/>
            <a:ext cx="8445137" cy="6858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H. Single body opening for both reproduction and excretion of liquid and solid wastes: </a:t>
            </a:r>
            <a:r>
              <a:rPr lang="en-US" sz="3200" u="sng" dirty="0" smtClean="0"/>
              <a:t>cloaca</a:t>
            </a:r>
            <a:r>
              <a:rPr lang="en-US" sz="3200" dirty="0" smtClean="0"/>
              <a:t>.</a:t>
            </a:r>
          </a:p>
          <a:p>
            <a:r>
              <a:rPr lang="en-US" sz="3200" dirty="0" smtClean="0"/>
              <a:t>I. Eggs: </a:t>
            </a:r>
            <a:r>
              <a:rPr lang="en-US" sz="3200" u="sng" dirty="0" smtClean="0"/>
              <a:t>Hard-shelled</a:t>
            </a:r>
            <a:r>
              <a:rPr lang="en-US" sz="3200" dirty="0" smtClean="0"/>
              <a:t> in order to conserve moisture as young develop outside body in nest. </a:t>
            </a:r>
          </a:p>
          <a:p>
            <a:r>
              <a:rPr lang="en-US" sz="3200" dirty="0" smtClean="0"/>
              <a:t>*(Note: Soft-shelled eggs of reptiles (snakes, turtles, etc.) must be buried or otherwise protected from moisture loss.)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                                            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09" y="4267199"/>
            <a:ext cx="4210051" cy="25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757" y="3703318"/>
            <a:ext cx="2068643" cy="315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58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A9A57C"/>
              </a:buClr>
            </a:pPr>
            <a:r>
              <a:rPr lang="en-US" sz="3200" dirty="0">
                <a:solidFill>
                  <a:srgbClr val="2F2B20"/>
                </a:solidFill>
                <a:latin typeface="+mj-lt"/>
              </a:rPr>
              <a:t>J. Metabolic Rate: </a:t>
            </a:r>
            <a:r>
              <a:rPr lang="en-US" sz="3200" u="sng" dirty="0">
                <a:solidFill>
                  <a:srgbClr val="2F2B20"/>
                </a:solidFill>
                <a:latin typeface="+mj-lt"/>
              </a:rPr>
              <a:t>High</a:t>
            </a:r>
            <a:r>
              <a:rPr lang="en-US" sz="3200" dirty="0">
                <a:solidFill>
                  <a:srgbClr val="2F2B20"/>
                </a:solidFill>
                <a:latin typeface="+mj-lt"/>
              </a:rPr>
              <a:t> in order to supply </a:t>
            </a:r>
            <a:endParaRPr lang="en-US" sz="3200" dirty="0" smtClean="0">
              <a:solidFill>
                <a:srgbClr val="2F2B20"/>
              </a:solidFill>
              <a:latin typeface="+mj-lt"/>
            </a:endParaRPr>
          </a:p>
          <a:p>
            <a:pPr marL="114300" lvl="0" indent="0">
              <a:buClr>
                <a:srgbClr val="A9A57C"/>
              </a:buClr>
              <a:buNone/>
            </a:pPr>
            <a:r>
              <a:rPr lang="en-US" sz="3200" dirty="0">
                <a:solidFill>
                  <a:srgbClr val="2F2B2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2F2B20"/>
                </a:solidFill>
                <a:latin typeface="+mj-lt"/>
              </a:rPr>
              <a:t> energy </a:t>
            </a:r>
            <a:r>
              <a:rPr lang="en-US" sz="3200" dirty="0">
                <a:solidFill>
                  <a:srgbClr val="2F2B20"/>
                </a:solidFill>
                <a:latin typeface="+mj-lt"/>
              </a:rPr>
              <a:t>for flight</a:t>
            </a:r>
            <a:r>
              <a:rPr lang="en-US" sz="3200" dirty="0" smtClean="0">
                <a:solidFill>
                  <a:srgbClr val="2F2B20"/>
                </a:solidFill>
                <a:latin typeface="+mj-lt"/>
              </a:rPr>
              <a:t>.</a:t>
            </a:r>
          </a:p>
          <a:p>
            <a:pPr lvl="0">
              <a:buClr>
                <a:srgbClr val="A9A57C"/>
              </a:buClr>
            </a:pPr>
            <a:endParaRPr lang="en-US" sz="3200" dirty="0">
              <a:solidFill>
                <a:srgbClr val="2F2B2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3200" dirty="0" smtClean="0">
              <a:solidFill>
                <a:srgbClr val="2F2B2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3200" dirty="0">
              <a:solidFill>
                <a:srgbClr val="2F2B2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3200" dirty="0" smtClean="0">
              <a:solidFill>
                <a:srgbClr val="2F2B2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3200" dirty="0">
              <a:solidFill>
                <a:srgbClr val="2F2B2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3200" dirty="0" smtClean="0">
              <a:solidFill>
                <a:srgbClr val="2F2B2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3200" dirty="0" smtClean="0">
              <a:solidFill>
                <a:srgbClr val="2F2B2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r>
              <a:rPr lang="en-US" sz="2800" dirty="0" smtClean="0">
                <a:solidFill>
                  <a:srgbClr val="00B050"/>
                </a:solidFill>
                <a:latin typeface="+mj-lt"/>
              </a:rPr>
              <a:t>For </a:t>
            </a:r>
            <a:r>
              <a:rPr lang="en-US" sz="2800" dirty="0">
                <a:solidFill>
                  <a:srgbClr val="00B050"/>
                </a:solidFill>
                <a:latin typeface="+mj-lt"/>
              </a:rPr>
              <a:t>birds, flying is an incredibly taxing exercise. </a:t>
            </a:r>
          </a:p>
          <a:p>
            <a:pPr lvl="0">
              <a:buClr>
                <a:srgbClr val="A9A57C"/>
              </a:buClr>
            </a:pPr>
            <a:r>
              <a:rPr lang="en-US" sz="2800" dirty="0">
                <a:solidFill>
                  <a:srgbClr val="0070C0"/>
                </a:solidFill>
                <a:latin typeface="+mj-lt"/>
              </a:rPr>
              <a:t>Some bird experts compare it to human jogging </a:t>
            </a:r>
            <a:endParaRPr lang="en-US" sz="2800" dirty="0" smtClean="0">
              <a:solidFill>
                <a:srgbClr val="0070C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r>
              <a:rPr lang="en-US" sz="2800" dirty="0" smtClean="0">
                <a:solidFill>
                  <a:srgbClr val="0070C0"/>
                </a:solidFill>
                <a:latin typeface="+mj-lt"/>
              </a:rPr>
              <a:t>times </a:t>
            </a:r>
            <a:r>
              <a:rPr lang="en-US" sz="2800" dirty="0">
                <a:solidFill>
                  <a:srgbClr val="0070C0"/>
                </a:solidFill>
                <a:latin typeface="+mj-lt"/>
              </a:rPr>
              <a:t>ten. </a:t>
            </a:r>
            <a:r>
              <a:rPr lang="en-US" sz="1050" dirty="0">
                <a:solidFill>
                  <a:srgbClr val="0070C0"/>
                </a:solidFill>
                <a:latin typeface="+mj-lt"/>
                <a:hlinkClick r:id="rId2"/>
              </a:rPr>
              <a:t>https://</a:t>
            </a:r>
            <a:r>
              <a:rPr lang="en-US" sz="1050" dirty="0" smtClean="0">
                <a:solidFill>
                  <a:srgbClr val="0070C0"/>
                </a:solidFill>
                <a:latin typeface="+mj-lt"/>
                <a:hlinkClick r:id="rId2"/>
              </a:rPr>
              <a:t>www.youtube.com/watch?v=jc9En9WUzI8</a:t>
            </a:r>
            <a:r>
              <a:rPr lang="en-US" sz="105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1050" dirty="0">
                <a:solidFill>
                  <a:srgbClr val="0070C0"/>
                </a:solidFill>
                <a:latin typeface="+mj-lt"/>
              </a:rPr>
              <a:t>Owl  landing   </a:t>
            </a:r>
            <a:endParaRPr lang="en-US" sz="1050" dirty="0" smtClean="0">
              <a:solidFill>
                <a:srgbClr val="0070C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r>
              <a:rPr lang="en-US" sz="1050" dirty="0" smtClean="0">
                <a:solidFill>
                  <a:srgbClr val="0070C0"/>
                </a:solidFill>
                <a:latin typeface="+mj-lt"/>
                <a:hlinkClick r:id="rId3"/>
              </a:rPr>
              <a:t>https</a:t>
            </a:r>
            <a:r>
              <a:rPr lang="en-US" sz="1050" dirty="0">
                <a:solidFill>
                  <a:srgbClr val="0070C0"/>
                </a:solidFill>
                <a:latin typeface="+mj-lt"/>
                <a:hlinkClick r:id="rId3"/>
              </a:rPr>
              <a:t>://</a:t>
            </a:r>
            <a:r>
              <a:rPr lang="en-US" sz="1050" dirty="0" smtClean="0">
                <a:solidFill>
                  <a:srgbClr val="0070C0"/>
                </a:solidFill>
                <a:latin typeface="+mj-lt"/>
                <a:hlinkClick r:id="rId3"/>
              </a:rPr>
              <a:t>www.youtube.com/watch?v=B1uY7_wdYOA</a:t>
            </a:r>
            <a:r>
              <a:rPr lang="en-US" sz="1050" dirty="0" smtClean="0">
                <a:solidFill>
                  <a:srgbClr val="0070C0"/>
                </a:solidFill>
                <a:latin typeface="+mj-lt"/>
              </a:rPr>
              <a:t>  Birds take off  </a:t>
            </a:r>
          </a:p>
          <a:p>
            <a:pPr lvl="0">
              <a:buClr>
                <a:srgbClr val="A9A57C"/>
              </a:buClr>
            </a:pPr>
            <a:r>
              <a:rPr lang="en-US" sz="1050" dirty="0">
                <a:solidFill>
                  <a:srgbClr val="0070C0"/>
                </a:solidFill>
                <a:latin typeface="+mj-lt"/>
                <a:hlinkClick r:id="rId4"/>
              </a:rPr>
              <a:t>https://</a:t>
            </a:r>
            <a:r>
              <a:rPr lang="en-US" sz="1050" dirty="0" smtClean="0">
                <a:solidFill>
                  <a:srgbClr val="0070C0"/>
                </a:solidFill>
                <a:latin typeface="+mj-lt"/>
                <a:hlinkClick r:id="rId4"/>
              </a:rPr>
              <a:t>www.youtube.com/watch?v=VSzpM8vEAFA</a:t>
            </a:r>
            <a:r>
              <a:rPr lang="en-US" sz="1050" dirty="0" smtClean="0">
                <a:solidFill>
                  <a:srgbClr val="0070C0"/>
                </a:solidFill>
                <a:latin typeface="+mj-lt"/>
              </a:rPr>
              <a:t> Pigeons take off</a:t>
            </a:r>
          </a:p>
          <a:p>
            <a:pPr lvl="0">
              <a:buClr>
                <a:srgbClr val="A9A57C"/>
              </a:buClr>
            </a:pPr>
            <a:endParaRPr lang="en-US" sz="1050" dirty="0">
              <a:solidFill>
                <a:srgbClr val="0070C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1050" dirty="0" smtClean="0">
              <a:solidFill>
                <a:srgbClr val="0070C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2800" dirty="0">
              <a:solidFill>
                <a:srgbClr val="0070C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3200" dirty="0" smtClean="0">
              <a:solidFill>
                <a:srgbClr val="2F2B20"/>
              </a:solidFill>
              <a:latin typeface="+mj-lt"/>
            </a:endParaRPr>
          </a:p>
          <a:p>
            <a:pPr lvl="0">
              <a:buClr>
                <a:srgbClr val="A9A57C"/>
              </a:buClr>
            </a:pPr>
            <a:endParaRPr lang="en-US" sz="3200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endParaRPr lang="en-US" sz="3200" dirty="0" smtClean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endParaRPr lang="en-US" sz="3200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endParaRPr lang="en-US" sz="3200" dirty="0" smtClean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endParaRPr lang="en-US" sz="3200" dirty="0">
              <a:solidFill>
                <a:srgbClr val="2F2B20"/>
              </a:solidFill>
            </a:endParaRPr>
          </a:p>
          <a:p>
            <a:pPr lvl="0">
              <a:buClr>
                <a:srgbClr val="A9A57C"/>
              </a:buClr>
            </a:pPr>
            <a:endParaRPr lang="en-US" sz="3200" dirty="0" smtClean="0">
              <a:solidFill>
                <a:srgbClr val="2F2B20"/>
              </a:solidFill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23395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48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+mj-lt"/>
              </a:rPr>
              <a:t>Birds </a:t>
            </a:r>
            <a:r>
              <a:rPr lang="en-US" sz="2800" dirty="0">
                <a:latin typeface="+mj-lt"/>
              </a:rPr>
              <a:t>also have very well-developed pectoral muscles for constant wing motion and an exceptionally strong heart for endurance. </a:t>
            </a:r>
            <a:endParaRPr lang="en-US" sz="2800" dirty="0" smtClean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Most </a:t>
            </a:r>
            <a:r>
              <a:rPr lang="en-US" sz="2800" dirty="0">
                <a:latin typeface="+mj-lt"/>
              </a:rPr>
              <a:t>birds are literally swimming through the air, using the weight of the air beneath them to keep them aloft</a:t>
            </a:r>
            <a:r>
              <a:rPr lang="en-US" sz="2800" dirty="0" smtClean="0">
                <a:latin typeface="+mj-lt"/>
              </a:rPr>
              <a:t>.                                            </a:t>
            </a:r>
            <a:r>
              <a:rPr lang="en-US" sz="2400" i="1" dirty="0" smtClean="0">
                <a:latin typeface="+mj-lt"/>
              </a:rPr>
              <a:t>Song Sparrow</a:t>
            </a: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945987"/>
            <a:ext cx="5105400" cy="391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205" y="2945987"/>
            <a:ext cx="4878868" cy="390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5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15240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IV. Bird Behavior: 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      A. Territorial: Battles over </a:t>
            </a:r>
            <a:r>
              <a:rPr lang="en-US" sz="3200" u="sng" dirty="0" smtClean="0">
                <a:solidFill>
                  <a:schemeClr val="tx1"/>
                </a:solidFill>
              </a:rPr>
              <a:t>feeding</a:t>
            </a:r>
            <a:r>
              <a:rPr lang="en-US" sz="3200" dirty="0" smtClean="0">
                <a:solidFill>
                  <a:schemeClr val="tx1"/>
                </a:solidFill>
              </a:rPr>
              <a:t> and </a:t>
            </a:r>
            <a:r>
              <a:rPr lang="en-US" sz="3200" u="sng" dirty="0" smtClean="0">
                <a:solidFill>
                  <a:schemeClr val="tx1"/>
                </a:solidFill>
              </a:rPr>
              <a:t>nesting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8458200" cy="5486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Territorial behavior between two female Common Blackbirds.</a:t>
            </a:r>
          </a:p>
          <a:p>
            <a:r>
              <a:rPr lang="en-US" sz="1600" dirty="0">
                <a:hlinkClick r:id="rId2"/>
              </a:rPr>
              <a:t>https://</a:t>
            </a:r>
            <a:r>
              <a:rPr lang="en-US" sz="1600" dirty="0" smtClean="0">
                <a:hlinkClick r:id="rId2"/>
              </a:rPr>
              <a:t>www.youtube.com/watch?v=eI_quJRRGxk</a:t>
            </a:r>
            <a:r>
              <a:rPr lang="en-US" sz="1600" dirty="0" smtClean="0"/>
              <a:t>  Moon-walking bird. (</a:t>
            </a:r>
            <a:r>
              <a:rPr lang="en-US" sz="1600" dirty="0" err="1" smtClean="0"/>
              <a:t>Matakin</a:t>
            </a:r>
            <a:r>
              <a:rPr lang="en-US" sz="1600" dirty="0" smtClean="0"/>
              <a:t>)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5638800" cy="4223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65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763000" cy="685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B. Reproductive: </a:t>
            </a:r>
            <a:r>
              <a:rPr lang="en-US" sz="3200" u="sng" dirty="0" smtClean="0">
                <a:latin typeface="+mj-lt"/>
              </a:rPr>
              <a:t>Courtship</a:t>
            </a:r>
            <a:r>
              <a:rPr lang="en-US" sz="3200" dirty="0" smtClean="0">
                <a:latin typeface="+mj-lt"/>
              </a:rPr>
              <a:t>, choosing mates.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</a:t>
            </a:r>
            <a:r>
              <a:rPr lang="en-US" sz="3200" u="sng" dirty="0" smtClean="0">
                <a:latin typeface="+mj-lt"/>
              </a:rPr>
              <a:t>Nesting</a:t>
            </a:r>
            <a:r>
              <a:rPr lang="en-US" sz="3200" dirty="0" smtClean="0">
                <a:latin typeface="+mj-lt"/>
              </a:rPr>
              <a:t>, caring for eggs/feeding hatchlings.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</a:t>
            </a:r>
            <a:r>
              <a:rPr lang="en-US" sz="3200" u="sng" dirty="0" smtClean="0">
                <a:latin typeface="+mj-lt"/>
              </a:rPr>
              <a:t>Fledging</a:t>
            </a:r>
            <a:r>
              <a:rPr lang="en-US" sz="3200" dirty="0" smtClean="0">
                <a:latin typeface="+mj-lt"/>
              </a:rPr>
              <a:t>, teaching young to fly. 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C. Migratory:  1. Birds begin their migration in 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response to changing “length of daylight”</a:t>
            </a:r>
          </a:p>
          <a:p>
            <a:r>
              <a:rPr lang="en-US" sz="3200" dirty="0">
                <a:latin typeface="+mj-lt"/>
              </a:rPr>
              <a:t> </a:t>
            </a:r>
            <a:r>
              <a:rPr lang="en-US" sz="3200" dirty="0" smtClean="0">
                <a:latin typeface="+mj-lt"/>
              </a:rPr>
              <a:t>    or </a:t>
            </a:r>
            <a:r>
              <a:rPr lang="en-US" sz="3200" u="sng" dirty="0" smtClean="0">
                <a:latin typeface="+mj-lt"/>
              </a:rPr>
              <a:t>photoperiod</a:t>
            </a:r>
            <a:r>
              <a:rPr lang="en-US" sz="3200" dirty="0" smtClean="0">
                <a:latin typeface="+mj-lt"/>
              </a:rPr>
              <a:t>. </a:t>
            </a:r>
          </a:p>
          <a:p>
            <a:r>
              <a:rPr lang="en-US" sz="1400" dirty="0">
                <a:latin typeface="+mj-lt"/>
                <a:hlinkClick r:id="rId2"/>
              </a:rPr>
              <a:t>https://</a:t>
            </a:r>
            <a:r>
              <a:rPr lang="en-US" sz="1400" dirty="0" smtClean="0">
                <a:latin typeface="+mj-lt"/>
                <a:hlinkClick r:id="rId2"/>
              </a:rPr>
              <a:t>www.youtube.com/watch?v=EJ0AMsyc15I</a:t>
            </a:r>
            <a:r>
              <a:rPr lang="en-US" sz="1400" dirty="0">
                <a:latin typeface="+mj-lt"/>
              </a:rPr>
              <a:t>  </a:t>
            </a:r>
            <a:r>
              <a:rPr lang="en-US" sz="1400" dirty="0" err="1">
                <a:latin typeface="+mj-lt"/>
              </a:rPr>
              <a:t>Microlight</a:t>
            </a:r>
            <a:r>
              <a:rPr lang="en-US" sz="1400" dirty="0">
                <a:latin typeface="+mj-lt"/>
              </a:rPr>
              <a:t> pilot Christian </a:t>
            </a:r>
            <a:r>
              <a:rPr lang="en-US" sz="1400" dirty="0" err="1">
                <a:latin typeface="+mj-lt"/>
              </a:rPr>
              <a:t>Moullec</a:t>
            </a:r>
            <a:r>
              <a:rPr lang="en-US" sz="1400" dirty="0">
                <a:latin typeface="+mj-lt"/>
              </a:rPr>
              <a:t> went to extraordinary lengths in order to film birds in flight from up close. He hand-reared a brood of Barnacle Geese who now see him as their mother and follow him in flight</a:t>
            </a:r>
            <a:r>
              <a:rPr lang="en-US" sz="1400" dirty="0" smtClean="0">
                <a:latin typeface="+mj-lt"/>
              </a:rPr>
              <a:t>.</a:t>
            </a:r>
          </a:p>
          <a:p>
            <a:r>
              <a:rPr lang="en-US" sz="1400" dirty="0">
                <a:latin typeface="+mj-lt"/>
                <a:hlinkClick r:id="rId3"/>
              </a:rPr>
              <a:t>https://</a:t>
            </a:r>
            <a:r>
              <a:rPr lang="en-US" sz="1400" dirty="0" smtClean="0">
                <a:latin typeface="+mj-lt"/>
                <a:hlinkClick r:id="rId3"/>
              </a:rPr>
              <a:t>www.youtube.com/watch?v=2EAIZ36h55Y</a:t>
            </a:r>
            <a:r>
              <a:rPr lang="en-US" sz="1400" dirty="0" smtClean="0">
                <a:latin typeface="+mj-lt"/>
              </a:rPr>
              <a:t> Ornithologist taught birds new migration paths to safe havens.</a:t>
            </a:r>
          </a:p>
          <a:p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en-US" sz="1400" dirty="0" smtClean="0">
              <a:latin typeface="+mj-lt"/>
            </a:endParaRPr>
          </a:p>
          <a:p>
            <a:endParaRPr lang="en-US" sz="3200" dirty="0" smtClean="0">
              <a:latin typeface="+mj-lt"/>
            </a:endParaRPr>
          </a:p>
          <a:p>
            <a:endParaRPr lang="en-US" sz="32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190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+mj-lt"/>
              </a:rPr>
              <a:t>2. Reason for Migration:  </a:t>
            </a:r>
            <a:r>
              <a:rPr lang="en-US" sz="3200" u="sng" dirty="0">
                <a:latin typeface="+mj-lt"/>
              </a:rPr>
              <a:t>Insect</a:t>
            </a:r>
            <a:r>
              <a:rPr lang="en-US" sz="3200" dirty="0">
                <a:latin typeface="+mj-lt"/>
              </a:rPr>
              <a:t> eaters fly </a:t>
            </a:r>
          </a:p>
          <a:p>
            <a:r>
              <a:rPr lang="en-US" sz="3200" dirty="0">
                <a:latin typeface="+mj-lt"/>
              </a:rPr>
              <a:t>     South in Late Summer/Early Autumn, since</a:t>
            </a:r>
          </a:p>
          <a:p>
            <a:r>
              <a:rPr lang="en-US" sz="3200" dirty="0">
                <a:latin typeface="+mj-lt"/>
              </a:rPr>
              <a:t>     this food supply is scarce or not available in</a:t>
            </a:r>
          </a:p>
          <a:p>
            <a:r>
              <a:rPr lang="en-US" sz="3200" dirty="0">
                <a:latin typeface="+mj-lt"/>
              </a:rPr>
              <a:t>     Winter.</a:t>
            </a:r>
          </a:p>
          <a:p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</a:t>
            </a:r>
          </a:p>
          <a:p>
            <a:r>
              <a:rPr lang="en-US" dirty="0" smtClean="0"/>
              <a:t>                                                                                                  Robin</a:t>
            </a:r>
            <a:endParaRPr lang="en-US" dirty="0"/>
          </a:p>
          <a:p>
            <a:r>
              <a:rPr lang="en-US" dirty="0" smtClean="0">
                <a:hlinkClick r:id="rId2"/>
              </a:rPr>
              <a:t>                                                                                                      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www.learner.org/jnorth/tm/spring/InsectEaters.html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(Northern Insect-eating Birds)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335614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94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C. 2.  Mostly </a:t>
            </a:r>
            <a:r>
              <a:rPr lang="en-US" sz="3200" u="sng" dirty="0" smtClean="0">
                <a:latin typeface="+mj-lt"/>
              </a:rPr>
              <a:t>seed</a:t>
            </a:r>
            <a:r>
              <a:rPr lang="en-US" sz="3200" dirty="0" smtClean="0">
                <a:latin typeface="+mj-lt"/>
              </a:rPr>
              <a:t>-eaters remain in Northern Latitudes throughout the year. Woodpeckers are one exception due to their ability to obtain insects from trees. </a:t>
            </a:r>
          </a:p>
          <a:p>
            <a:endParaRPr lang="en-US" sz="3200" dirty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     3. Migratory Flyway used by birds in our region to travel South for Winter:</a:t>
            </a:r>
          </a:p>
          <a:p>
            <a:r>
              <a:rPr lang="en-US" sz="3200" u="sng" dirty="0" smtClean="0">
                <a:latin typeface="+mj-lt"/>
              </a:rPr>
              <a:t>Great Lakes/Eastern </a:t>
            </a:r>
            <a:r>
              <a:rPr lang="en-US" sz="3200" dirty="0" smtClean="0">
                <a:latin typeface="+mj-lt"/>
              </a:rPr>
              <a:t>Flyway.</a:t>
            </a:r>
          </a:p>
          <a:p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398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j-lt"/>
              </a:rPr>
              <a:t> 4. FIVE methods used by migratory birds to navigate along flyways</a:t>
            </a:r>
            <a:r>
              <a:rPr lang="en-US" sz="3200" dirty="0" smtClean="0">
                <a:latin typeface="+mj-lt"/>
              </a:rPr>
              <a:t>.</a:t>
            </a:r>
          </a:p>
          <a:p>
            <a:pPr lvl="1"/>
            <a:r>
              <a:rPr lang="en-US" sz="3000" dirty="0" smtClean="0">
                <a:latin typeface="+mj-lt"/>
              </a:rPr>
              <a:t>A.  </a:t>
            </a:r>
            <a:r>
              <a:rPr lang="en-US" sz="3000" u="sng" dirty="0" smtClean="0">
                <a:latin typeface="+mj-lt"/>
              </a:rPr>
              <a:t>Sun angle</a:t>
            </a:r>
          </a:p>
          <a:p>
            <a:pPr lvl="1"/>
            <a:r>
              <a:rPr lang="en-US" sz="3000" dirty="0" smtClean="0">
                <a:latin typeface="+mj-lt"/>
              </a:rPr>
              <a:t>B. </a:t>
            </a:r>
            <a:r>
              <a:rPr lang="en-US" sz="3000" u="sng" dirty="0" smtClean="0">
                <a:latin typeface="+mj-lt"/>
              </a:rPr>
              <a:t>Follow Earth’s magnetic field   </a:t>
            </a:r>
          </a:p>
          <a:p>
            <a:pPr lvl="1"/>
            <a:r>
              <a:rPr lang="en-US" sz="3000" dirty="0" smtClean="0">
                <a:latin typeface="+mj-lt"/>
              </a:rPr>
              <a:t>C. </a:t>
            </a:r>
            <a:r>
              <a:rPr lang="en-US" sz="3000" u="sng" dirty="0" smtClean="0">
                <a:latin typeface="+mj-lt"/>
              </a:rPr>
              <a:t>Use Star Constellations at night</a:t>
            </a:r>
          </a:p>
          <a:p>
            <a:pPr lvl="1"/>
            <a:r>
              <a:rPr lang="en-US" sz="3000" dirty="0" smtClean="0">
                <a:latin typeface="+mj-lt"/>
              </a:rPr>
              <a:t>D. </a:t>
            </a:r>
            <a:r>
              <a:rPr lang="en-US" sz="3000" u="sng" dirty="0" smtClean="0">
                <a:latin typeface="+mj-lt"/>
              </a:rPr>
              <a:t>Follow Landmarks (Coastlines/Mt. Ranges)</a:t>
            </a:r>
          </a:p>
          <a:p>
            <a:pPr lvl="1"/>
            <a:r>
              <a:rPr lang="en-US" sz="3000" dirty="0" smtClean="0">
                <a:latin typeface="+mj-lt"/>
              </a:rPr>
              <a:t>E. </a:t>
            </a:r>
            <a:r>
              <a:rPr lang="en-US" sz="3000" u="sng" dirty="0" smtClean="0">
                <a:latin typeface="+mj-lt"/>
              </a:rPr>
              <a:t>Follow Sound Waves</a:t>
            </a:r>
          </a:p>
          <a:p>
            <a:pPr lvl="1"/>
            <a:endParaRPr lang="en-US" sz="3000" u="sng" dirty="0">
              <a:latin typeface="+mj-lt"/>
            </a:endParaRPr>
          </a:p>
          <a:p>
            <a:pPr lvl="1"/>
            <a:endParaRPr lang="en-US" sz="3000" u="sng" dirty="0">
              <a:latin typeface="+mj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51" y="685800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486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+mj-lt"/>
                <a:hlinkClick r:id="rId2"/>
              </a:rPr>
              <a:t>http</a:t>
            </a:r>
            <a:r>
              <a:rPr lang="en-US" sz="2000" dirty="0">
                <a:latin typeface="+mj-lt"/>
                <a:hlinkClick r:id="rId2"/>
              </a:rPr>
              <a:t>://</a:t>
            </a:r>
            <a:r>
              <a:rPr lang="en-US" sz="2000" dirty="0" smtClean="0">
                <a:latin typeface="+mj-lt"/>
                <a:hlinkClick r:id="rId2"/>
              </a:rPr>
              <a:t>www.fws.gov/alaska/nwr/arctic/birdmig.htm</a:t>
            </a:r>
            <a:r>
              <a:rPr lang="en-US" sz="2000" dirty="0" smtClean="0">
                <a:latin typeface="+mj-lt"/>
              </a:rPr>
              <a:t>  (animated map with bird examples)</a:t>
            </a:r>
          </a:p>
          <a:p>
            <a:r>
              <a:rPr lang="en-US" sz="2000" dirty="0">
                <a:latin typeface="+mj-lt"/>
                <a:hlinkClick r:id="rId3"/>
              </a:rPr>
              <a:t>http://</a:t>
            </a:r>
            <a:r>
              <a:rPr lang="en-US" sz="2000" dirty="0" smtClean="0">
                <a:latin typeface="+mj-lt"/>
                <a:hlinkClick r:id="rId3"/>
              </a:rPr>
              <a:t>www.ducks.org/conservation/where-we-work/flyways</a:t>
            </a:r>
            <a:endParaRPr lang="en-US" sz="2000" dirty="0" smtClean="0">
              <a:latin typeface="+mj-lt"/>
            </a:endParaRPr>
          </a:p>
          <a:p>
            <a:r>
              <a:rPr lang="en-US" sz="3200" dirty="0" smtClean="0">
                <a:latin typeface="+mj-lt"/>
              </a:rPr>
              <a:t>Artic National Wildlife Refuge</a:t>
            </a:r>
            <a:endParaRPr lang="en-US" sz="32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37360"/>
            <a:ext cx="6400800" cy="512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8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990600"/>
          </a:xfrm>
        </p:spPr>
        <p:txBody>
          <a:bodyPr/>
          <a:lstStyle/>
          <a:p>
            <a:r>
              <a:rPr lang="en-US" dirty="0" smtClean="0"/>
              <a:t>Origin and Evolution of Birds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534400" cy="5867400"/>
          </a:xfrm>
        </p:spPr>
        <p:txBody>
          <a:bodyPr>
            <a:normAutofit/>
          </a:bodyPr>
          <a:lstStyle/>
          <a:p>
            <a:r>
              <a:rPr lang="en-US" sz="3200" dirty="0"/>
              <a:t>(Refer to Evolution of Birds Chart)</a:t>
            </a:r>
          </a:p>
          <a:p>
            <a:r>
              <a:rPr lang="en-US" sz="3200" dirty="0" smtClean="0"/>
              <a:t>II.   Evolved </a:t>
            </a:r>
            <a:r>
              <a:rPr lang="en-US" sz="3200" u="sng" dirty="0" smtClean="0"/>
              <a:t>155 million years ago </a:t>
            </a:r>
            <a:r>
              <a:rPr lang="en-US" sz="3200" dirty="0" smtClean="0"/>
              <a:t>(</a:t>
            </a:r>
            <a:r>
              <a:rPr lang="en-US" sz="3200" dirty="0" err="1" smtClean="0"/>
              <a:t>mya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      During the </a:t>
            </a:r>
            <a:r>
              <a:rPr lang="en-US" sz="3200" u="sng" dirty="0" smtClean="0"/>
              <a:t>Mesozoic</a:t>
            </a:r>
            <a:r>
              <a:rPr lang="en-US" sz="3200" dirty="0" smtClean="0"/>
              <a:t> geologic era, </a:t>
            </a:r>
            <a:r>
              <a:rPr lang="en-US" sz="3200" u="sng" dirty="0" smtClean="0"/>
              <a:t>Jurassic</a:t>
            </a:r>
            <a:r>
              <a:rPr lang="en-US" sz="3200" dirty="0" smtClean="0"/>
              <a:t>     </a:t>
            </a:r>
          </a:p>
          <a:p>
            <a:pPr marL="114300" indent="0">
              <a:buNone/>
            </a:pPr>
            <a:r>
              <a:rPr lang="en-US" sz="3200" dirty="0" smtClean="0"/>
              <a:t>period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Evolved from </a:t>
            </a:r>
            <a:r>
              <a:rPr lang="en-US" sz="3200" u="sng" dirty="0" smtClean="0"/>
              <a:t>reptiles</a:t>
            </a:r>
            <a:r>
              <a:rPr lang="en-US" sz="3200" dirty="0" smtClean="0"/>
              <a:t>, </a:t>
            </a:r>
            <a:r>
              <a:rPr lang="en-US" sz="3200" dirty="0" err="1" smtClean="0"/>
              <a:t>Theocodontia</a:t>
            </a:r>
            <a:r>
              <a:rPr lang="en-US" sz="3200" dirty="0" smtClean="0"/>
              <a:t>, 200 million years ago (</a:t>
            </a:r>
            <a:r>
              <a:rPr lang="en-US" sz="3200" dirty="0" err="1" smtClean="0"/>
              <a:t>mya</a:t>
            </a:r>
            <a:r>
              <a:rPr lang="en-US" sz="3200" dirty="0" smtClean="0"/>
              <a:t>).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3200" u="sng" dirty="0" err="1" smtClean="0"/>
              <a:t>Archeopteryx</a:t>
            </a:r>
            <a:r>
              <a:rPr lang="en-US" sz="3200" dirty="0" smtClean="0"/>
              <a:t>, the oldest bird fossil, found in rock quarry in Bavaria in 1800’s. </a:t>
            </a:r>
            <a:r>
              <a:rPr lang="en-US" dirty="0" smtClean="0"/>
              <a:t>(</a:t>
            </a:r>
            <a:r>
              <a:rPr lang="en-US" dirty="0">
                <a:solidFill>
                  <a:srgbClr val="444444"/>
                </a:solidFill>
                <a:latin typeface="arial"/>
              </a:rPr>
              <a:t>The Free State of </a:t>
            </a:r>
            <a:r>
              <a:rPr lang="en-US" i="1" dirty="0">
                <a:solidFill>
                  <a:srgbClr val="444444"/>
                </a:solidFill>
                <a:latin typeface="arial"/>
              </a:rPr>
              <a:t>Bavaria</a:t>
            </a:r>
            <a:r>
              <a:rPr lang="en-US" dirty="0">
                <a:solidFill>
                  <a:srgbClr val="444444"/>
                </a:solidFill>
                <a:latin typeface="arial"/>
              </a:rPr>
              <a:t> is a state of Germany, located in the southeast</a:t>
            </a:r>
            <a:r>
              <a:rPr lang="en-US" dirty="0" smtClean="0">
                <a:solidFill>
                  <a:srgbClr val="444444"/>
                </a:solidFill>
                <a:latin typeface="arial"/>
              </a:rPr>
              <a:t>.</a:t>
            </a:r>
            <a:r>
              <a:rPr lang="en-US" dirty="0"/>
              <a:t> it is the largest state by area, forming almost 20% of the total land area of Germany. Bavaria is Germany's second most populous </a:t>
            </a:r>
            <a:r>
              <a:rPr lang="en-US" dirty="0" smtClean="0"/>
              <a:t>state)     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8150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696200" cy="990600"/>
          </a:xfrm>
        </p:spPr>
        <p:txBody>
          <a:bodyPr/>
          <a:lstStyle/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www.borealbirds.org/birdguide/mig_map_main.shtml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Boreal Songbird Initiative (Interactive map- click bird picture)</a:t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8458200" cy="5867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0" y="838200"/>
            <a:ext cx="92392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19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V. Bird Classification &amp; Populations:</a:t>
            </a:r>
          </a:p>
          <a:p>
            <a:pPr lvl="4"/>
            <a:r>
              <a:rPr lang="en-US" sz="3200" dirty="0" smtClean="0">
                <a:latin typeface="+mj-lt"/>
              </a:rPr>
              <a:t>Kingdom:           </a:t>
            </a:r>
            <a:r>
              <a:rPr lang="en-US" sz="3200" u="sng" dirty="0" smtClean="0">
                <a:latin typeface="+mj-lt"/>
              </a:rPr>
              <a:t>Animalia</a:t>
            </a:r>
          </a:p>
          <a:p>
            <a:pPr lvl="4"/>
            <a:r>
              <a:rPr lang="en-US" sz="3200" dirty="0" smtClean="0">
                <a:latin typeface="+mj-lt"/>
              </a:rPr>
              <a:t>Phylum:             </a:t>
            </a:r>
            <a:r>
              <a:rPr lang="en-US" sz="3200" u="sng" dirty="0" err="1" smtClean="0">
                <a:latin typeface="+mj-lt"/>
              </a:rPr>
              <a:t>Chordata</a:t>
            </a:r>
            <a:endParaRPr lang="en-US" sz="3200" u="sng" dirty="0" smtClean="0">
              <a:latin typeface="+mj-lt"/>
            </a:endParaRPr>
          </a:p>
          <a:p>
            <a:pPr lvl="4"/>
            <a:r>
              <a:rPr lang="en-US" sz="3200" dirty="0" smtClean="0">
                <a:latin typeface="+mj-lt"/>
              </a:rPr>
              <a:t>Subphylum:      </a:t>
            </a:r>
            <a:r>
              <a:rPr lang="en-US" sz="3200" u="sng" dirty="0" smtClean="0">
                <a:latin typeface="+mj-lt"/>
              </a:rPr>
              <a:t>Vertebrata</a:t>
            </a:r>
          </a:p>
          <a:p>
            <a:pPr lvl="4"/>
            <a:r>
              <a:rPr lang="en-US" sz="3200" dirty="0" smtClean="0">
                <a:latin typeface="+mj-lt"/>
              </a:rPr>
              <a:t>Class:                  </a:t>
            </a:r>
            <a:r>
              <a:rPr lang="en-US" sz="3200" u="sng" dirty="0" smtClean="0">
                <a:latin typeface="+mj-lt"/>
              </a:rPr>
              <a:t>Aves</a:t>
            </a:r>
          </a:p>
          <a:p>
            <a:pPr marL="1325880" lvl="4" indent="0">
              <a:buNone/>
            </a:pPr>
            <a:endParaRPr lang="en-US" sz="3200" u="sng" dirty="0">
              <a:latin typeface="+mj-lt"/>
            </a:endParaRPr>
          </a:p>
          <a:p>
            <a:pPr marL="1325880" lvl="4" indent="0">
              <a:buNone/>
            </a:pPr>
            <a:r>
              <a:rPr lang="en-US" sz="3200" dirty="0" smtClean="0">
                <a:latin typeface="+mj-lt"/>
              </a:rPr>
              <a:t>                             North America      World</a:t>
            </a:r>
            <a:endParaRPr lang="en-US" sz="3200" dirty="0">
              <a:latin typeface="+mj-lt"/>
            </a:endParaRPr>
          </a:p>
          <a:p>
            <a:pPr lvl="4"/>
            <a:r>
              <a:rPr lang="en-US" sz="3200" dirty="0" smtClean="0">
                <a:latin typeface="+mj-lt"/>
              </a:rPr>
              <a:t># of Orders                 </a:t>
            </a:r>
            <a:r>
              <a:rPr lang="en-US" sz="3200" u="sng" dirty="0" smtClean="0">
                <a:latin typeface="+mj-lt"/>
              </a:rPr>
              <a:t>20</a:t>
            </a:r>
            <a:r>
              <a:rPr lang="en-US" sz="3200" dirty="0" smtClean="0">
                <a:latin typeface="+mj-lt"/>
              </a:rPr>
              <a:t>                      </a:t>
            </a:r>
            <a:r>
              <a:rPr lang="en-US" sz="3200" u="sng" dirty="0" smtClean="0">
                <a:latin typeface="+mj-lt"/>
              </a:rPr>
              <a:t>27</a:t>
            </a:r>
          </a:p>
          <a:p>
            <a:pPr lvl="4"/>
            <a:r>
              <a:rPr lang="en-US" sz="3200" dirty="0" smtClean="0">
                <a:latin typeface="+mj-lt"/>
              </a:rPr>
              <a:t># of Species              </a:t>
            </a:r>
            <a:r>
              <a:rPr lang="en-US" sz="3200" u="sng" dirty="0" smtClean="0">
                <a:latin typeface="+mj-lt"/>
              </a:rPr>
              <a:t>700</a:t>
            </a:r>
            <a:r>
              <a:rPr lang="en-US" sz="3200" dirty="0" smtClean="0">
                <a:latin typeface="+mj-lt"/>
              </a:rPr>
              <a:t>                 </a:t>
            </a:r>
            <a:r>
              <a:rPr lang="en-US" sz="3200" u="sng" dirty="0" smtClean="0">
                <a:latin typeface="+mj-lt"/>
              </a:rPr>
              <a:t>8600</a:t>
            </a:r>
          </a:p>
          <a:p>
            <a:pPr lvl="4"/>
            <a:r>
              <a:rPr lang="en-US" sz="3200" dirty="0" smtClean="0">
                <a:latin typeface="+mj-lt"/>
              </a:rPr>
              <a:t>Total Estimated</a:t>
            </a:r>
          </a:p>
          <a:p>
            <a:pPr lvl="4"/>
            <a:r>
              <a:rPr lang="en-US" sz="3200" dirty="0" smtClean="0">
                <a:latin typeface="+mj-lt"/>
              </a:rPr>
              <a:t>Population         </a:t>
            </a:r>
            <a:r>
              <a:rPr lang="en-US" sz="3200" u="sng" dirty="0" smtClean="0">
                <a:latin typeface="+mj-lt"/>
              </a:rPr>
              <a:t>20 Billion</a:t>
            </a:r>
            <a:r>
              <a:rPr lang="en-US" sz="3200" dirty="0" smtClean="0">
                <a:latin typeface="+mj-lt"/>
              </a:rPr>
              <a:t>      </a:t>
            </a:r>
            <a:r>
              <a:rPr lang="en-US" sz="3200" u="sng" dirty="0" smtClean="0">
                <a:latin typeface="+mj-lt"/>
              </a:rPr>
              <a:t>100 Billion</a:t>
            </a:r>
            <a:endParaRPr lang="en-US" sz="3200" u="sng" dirty="0">
              <a:latin typeface="+mj-lt"/>
            </a:endParaRPr>
          </a:p>
          <a:p>
            <a:pPr lvl="4"/>
            <a:endParaRPr lang="en-US" sz="3200" dirty="0">
              <a:latin typeface="+mj-lt"/>
            </a:endParaRPr>
          </a:p>
          <a:p>
            <a:pPr marL="1325880" lvl="4" indent="0">
              <a:buNone/>
            </a:pPr>
            <a:endParaRPr lang="en-US" sz="3200" dirty="0" smtClean="0">
              <a:latin typeface="+mj-lt"/>
            </a:endParaRPr>
          </a:p>
          <a:p>
            <a:pPr marL="1325880" lvl="4" indent="0">
              <a:buNone/>
            </a:pPr>
            <a:endParaRPr lang="en-US" sz="2400" dirty="0">
              <a:latin typeface="+mj-lt"/>
            </a:endParaRPr>
          </a:p>
          <a:p>
            <a:pPr marL="1325880" lvl="4" indent="0">
              <a:buNone/>
            </a:pPr>
            <a:endParaRPr lang="en-US" sz="2400" u="sng" dirty="0" smtClean="0">
              <a:latin typeface="+mj-lt"/>
            </a:endParaRPr>
          </a:p>
          <a:p>
            <a:pPr marL="1325880" lvl="4" indent="0">
              <a:buNone/>
            </a:pP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989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j-lt"/>
              </a:rPr>
              <a:t>* Note: The largest ORDER of Birds in </a:t>
            </a:r>
          </a:p>
          <a:p>
            <a:r>
              <a:rPr lang="en-US" sz="3200" dirty="0" smtClean="0">
                <a:latin typeface="+mj-lt"/>
              </a:rPr>
              <a:t>North America, containing 27 FAMILIES:</a:t>
            </a:r>
          </a:p>
          <a:p>
            <a:r>
              <a:rPr lang="en-US" sz="3200" u="sng" dirty="0" smtClean="0">
                <a:latin typeface="+mj-lt"/>
              </a:rPr>
              <a:t>Passeriformes</a:t>
            </a:r>
            <a:r>
              <a:rPr lang="en-US" sz="3200" dirty="0" smtClean="0">
                <a:latin typeface="+mj-lt"/>
              </a:rPr>
              <a:t>  (Perching Birds) </a:t>
            </a:r>
          </a:p>
          <a:p>
            <a:r>
              <a:rPr lang="en-US" sz="1400" dirty="0">
                <a:latin typeface="+mj-lt"/>
                <a:hlinkClick r:id="rId2"/>
              </a:rPr>
              <a:t>http://www.pbase.com/bmullen/small_perching_birds</a:t>
            </a:r>
            <a:endParaRPr lang="en-US" sz="1400" dirty="0" smtClean="0">
              <a:latin typeface="+mj-lt"/>
              <a:hlinkClick r:id="rId2"/>
            </a:endParaRPr>
          </a:p>
          <a:p>
            <a:endParaRPr lang="en-US" sz="1400" dirty="0">
              <a:latin typeface="+mj-lt"/>
              <a:hlinkClick r:id="rId2"/>
            </a:endParaRPr>
          </a:p>
          <a:p>
            <a:pPr marL="114300" indent="0">
              <a:buNone/>
            </a:pPr>
            <a:r>
              <a:rPr lang="en-US" sz="3200" dirty="0" smtClean="0">
                <a:latin typeface="+mj-lt"/>
              </a:rPr>
              <a:t>                                                                       </a:t>
            </a:r>
            <a:r>
              <a:rPr lang="en-US" sz="2400" dirty="0" smtClean="0">
                <a:latin typeface="+mj-lt"/>
              </a:rPr>
              <a:t>Brown-								 headed </a:t>
            </a:r>
          </a:p>
          <a:p>
            <a:pPr marL="114300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                                   		 Cowbird</a:t>
            </a:r>
            <a:endParaRPr lang="en-US" sz="24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21717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40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+mj-lt"/>
              </a:rPr>
              <a:t>VI. Ecological Importance of Birds:</a:t>
            </a:r>
          </a:p>
          <a:p>
            <a:pPr lvl="2"/>
            <a:r>
              <a:rPr lang="en-US" sz="2400" dirty="0" smtClean="0">
                <a:latin typeface="+mj-lt"/>
              </a:rPr>
              <a:t>A. </a:t>
            </a:r>
            <a:r>
              <a:rPr lang="en-US" sz="2400" u="sng" dirty="0" smtClean="0">
                <a:latin typeface="+mj-lt"/>
              </a:rPr>
              <a:t>Distribution of Plant Species </a:t>
            </a:r>
          </a:p>
          <a:p>
            <a:pPr lvl="2"/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(Seeds, Pollen, Spores)</a:t>
            </a:r>
          </a:p>
          <a:p>
            <a:pPr marL="777240" lvl="2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B. </a:t>
            </a:r>
            <a:r>
              <a:rPr lang="en-US" sz="2400" u="sng" dirty="0" smtClean="0">
                <a:latin typeface="+mj-lt"/>
              </a:rPr>
              <a:t>Pest Insect Control </a:t>
            </a:r>
          </a:p>
          <a:p>
            <a:pPr marL="777240" lvl="2" indent="0">
              <a:buNone/>
            </a:pPr>
            <a:r>
              <a:rPr lang="en-US" sz="2400" dirty="0" smtClean="0">
                <a:latin typeface="+mj-lt"/>
              </a:rPr>
              <a:t>(Ex. Family of Eastern Bluebirds may eat</a:t>
            </a:r>
          </a:p>
          <a:p>
            <a:pPr marL="777240" lvl="2" indent="0">
              <a:buNone/>
            </a:pPr>
            <a:r>
              <a:rPr lang="en-US" sz="2400" dirty="0" smtClean="0">
                <a:latin typeface="+mj-lt"/>
              </a:rPr>
              <a:t>         1000 caterpillars in one day!)</a:t>
            </a:r>
          </a:p>
          <a:p>
            <a:pPr marL="777240" lvl="2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C. </a:t>
            </a:r>
            <a:r>
              <a:rPr lang="en-US" sz="2400" u="sng" dirty="0" smtClean="0">
                <a:latin typeface="+mj-lt"/>
              </a:rPr>
              <a:t>“Ecological Barometer” </a:t>
            </a:r>
          </a:p>
          <a:p>
            <a:pPr marL="777240" lvl="2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(Birds are sensitive to pollution from </a:t>
            </a:r>
          </a:p>
          <a:p>
            <a:pPr marL="777240" lvl="2" indent="0">
              <a:buNone/>
            </a:pPr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pesticides and toxic waste)</a:t>
            </a:r>
          </a:p>
          <a:p>
            <a:pPr marL="777240" lvl="2" indent="0">
              <a:buNone/>
            </a:pPr>
            <a:endParaRPr lang="en-US" sz="2400" dirty="0" smtClean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118957"/>
            <a:ext cx="4114800" cy="27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950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6858000"/>
          </a:xfrm>
        </p:spPr>
        <p:txBody>
          <a:bodyPr/>
          <a:lstStyle/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                          Common </a:t>
            </a:r>
            <a:r>
              <a:rPr lang="en-US" sz="2400" dirty="0">
                <a:latin typeface="+mj-lt"/>
              </a:rPr>
              <a:t>Name         Genus/Species</a:t>
            </a:r>
          </a:p>
          <a:p>
            <a:r>
              <a:rPr lang="en-US" sz="2400" dirty="0">
                <a:latin typeface="+mj-lt"/>
              </a:rPr>
              <a:t>**Pa State Bird:    </a:t>
            </a:r>
            <a:r>
              <a:rPr lang="en-US" sz="2400" u="sng" dirty="0">
                <a:latin typeface="+mj-lt"/>
              </a:rPr>
              <a:t>Ruffed Grouse</a:t>
            </a:r>
            <a:r>
              <a:rPr lang="en-US" sz="2400" dirty="0">
                <a:latin typeface="+mj-lt"/>
              </a:rPr>
              <a:t>            </a:t>
            </a:r>
            <a:r>
              <a:rPr lang="en-US" sz="2400" u="sng" dirty="0" err="1">
                <a:latin typeface="+mj-lt"/>
              </a:rPr>
              <a:t>Bonasa</a:t>
            </a:r>
            <a:r>
              <a:rPr lang="en-US" sz="2400" u="sng" dirty="0">
                <a:latin typeface="+mj-lt"/>
              </a:rPr>
              <a:t> </a:t>
            </a:r>
            <a:r>
              <a:rPr lang="en-US" sz="2400" u="sng" dirty="0" err="1" smtClean="0">
                <a:latin typeface="+mj-lt"/>
              </a:rPr>
              <a:t>Umbellos</a:t>
            </a:r>
            <a:endParaRPr lang="en-US" sz="2400" u="sng" dirty="0" smtClean="0">
              <a:latin typeface="+mj-lt"/>
            </a:endParaRP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712" y="2048690"/>
            <a:ext cx="4392288" cy="333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095" y="2057399"/>
            <a:ext cx="4842807" cy="332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1134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0772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70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0447"/>
            <a:ext cx="9144000" cy="656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32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029"/>
            <a:ext cx="9144000" cy="688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6397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Dark-eyed Junco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0772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65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485909" cy="1371600"/>
          </a:xfrm>
        </p:spPr>
        <p:txBody>
          <a:bodyPr/>
          <a:lstStyle/>
          <a:p>
            <a:r>
              <a:rPr lang="en-US" sz="2800" i="1" dirty="0" err="1" smtClean="0"/>
              <a:t>Archeopteryx</a:t>
            </a:r>
            <a:r>
              <a:rPr lang="en-US" sz="2800" dirty="0" smtClean="0"/>
              <a:t> - </a:t>
            </a:r>
            <a:r>
              <a:rPr lang="en-US" sz="2800" dirty="0"/>
              <a:t>Archaeopteryx, sometimes referred to by its German name </a:t>
            </a:r>
            <a:r>
              <a:rPr lang="en-US" sz="2800" u="sng" dirty="0" err="1"/>
              <a:t>Urvogel</a:t>
            </a:r>
            <a:r>
              <a:rPr lang="en-US" sz="2800" dirty="0"/>
              <a:t>, is a genus of early bird that is transitional between feathered dinosaurs and modern birds</a:t>
            </a:r>
            <a:r>
              <a:rPr lang="en-US" sz="2800" dirty="0" smtClean="0"/>
              <a:t>.  </a:t>
            </a:r>
            <a:r>
              <a:rPr lang="en-US" sz="2000" dirty="0" smtClean="0"/>
              <a:t>(approx. size of turkey)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657600"/>
            <a:ext cx="40005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" y="1676400"/>
            <a:ext cx="5399315" cy="3239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56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Female and Male Cardinals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228600"/>
            <a:ext cx="3551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Female and Male Cardinals</a:t>
            </a:r>
          </a:p>
        </p:txBody>
      </p:sp>
    </p:spTree>
    <p:extLst>
      <p:ext uri="{BB962C8B-B14F-4D97-AF65-F5344CB8AC3E}">
        <p14:creationId xmlns:p14="http://schemas.microsoft.com/office/powerpoint/2010/main" val="4064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620000" cy="609600"/>
          </a:xfrm>
        </p:spPr>
        <p:txBody>
          <a:bodyPr/>
          <a:lstStyle/>
          <a:p>
            <a:pPr algn="ctr"/>
            <a:r>
              <a:rPr lang="en-US" dirty="0" smtClean="0"/>
              <a:t>Biological 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5344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III. A. Bones are </a:t>
            </a:r>
            <a:r>
              <a:rPr lang="en-US" sz="3200" u="sng" dirty="0" smtClean="0"/>
              <a:t>hollow</a:t>
            </a:r>
            <a:r>
              <a:rPr lang="en-US" sz="3200" dirty="0" smtClean="0"/>
              <a:t> for flight.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</a:t>
            </a:r>
            <a:r>
              <a:rPr lang="en-US" sz="3200" u="sng" dirty="0" smtClean="0"/>
              <a:t>Contain air cavities </a:t>
            </a:r>
            <a:r>
              <a:rPr lang="en-US" sz="3200" dirty="0" smtClean="0"/>
              <a:t>besides lungs for efficient respiration. </a:t>
            </a:r>
          </a:p>
          <a:p>
            <a:endParaRPr lang="en-US" sz="1200" dirty="0" smtClean="0"/>
          </a:p>
          <a:p>
            <a:r>
              <a:rPr lang="en-US" sz="3000" dirty="0" smtClean="0">
                <a:solidFill>
                  <a:srgbClr val="0B0B93"/>
                </a:solidFill>
                <a:latin typeface="+mj-lt"/>
              </a:rPr>
              <a:t>Birds </a:t>
            </a:r>
            <a:r>
              <a:rPr lang="en-US" sz="3000" dirty="0">
                <a:solidFill>
                  <a:srgbClr val="0B0B93"/>
                </a:solidFill>
                <a:latin typeface="+mj-lt"/>
              </a:rPr>
              <a:t>have air sacs that act as auxiliary </a:t>
            </a:r>
            <a:r>
              <a:rPr lang="en-US" sz="3000" dirty="0" smtClean="0">
                <a:solidFill>
                  <a:srgbClr val="0B0B93"/>
                </a:solidFill>
                <a:latin typeface="+mj-lt"/>
              </a:rPr>
              <a:t>lungs </a:t>
            </a:r>
          </a:p>
          <a:p>
            <a:r>
              <a:rPr lang="en-US" sz="3000" dirty="0" smtClean="0">
                <a:solidFill>
                  <a:srgbClr val="0B0B93"/>
                </a:solidFill>
                <a:latin typeface="+mj-lt"/>
              </a:rPr>
              <a:t>Each </a:t>
            </a:r>
            <a:r>
              <a:rPr lang="en-US" sz="3000" dirty="0">
                <a:solidFill>
                  <a:srgbClr val="0B0B93"/>
                </a:solidFill>
                <a:latin typeface="+mj-lt"/>
              </a:rPr>
              <a:t>breath a bird takes is much more concentrated than an equivalent human breath. </a:t>
            </a:r>
          </a:p>
          <a:p>
            <a:r>
              <a:rPr lang="en-US" sz="3200" dirty="0" smtClean="0"/>
              <a:t>      B. Body Covering: </a:t>
            </a:r>
            <a:r>
              <a:rPr lang="en-US" sz="3200" u="sng" dirty="0" smtClean="0"/>
              <a:t>feathers.</a:t>
            </a:r>
          </a:p>
          <a:p>
            <a:r>
              <a:rPr lang="en-US" sz="2400" u="sng" dirty="0">
                <a:solidFill>
                  <a:srgbClr val="00B0F0"/>
                </a:solidFill>
                <a:hlinkClick r:id="rId2"/>
              </a:rPr>
              <a:t>http://</a:t>
            </a:r>
            <a:r>
              <a:rPr lang="en-US" sz="2400" u="sng" dirty="0" smtClean="0">
                <a:solidFill>
                  <a:srgbClr val="00B0F0"/>
                </a:solidFill>
                <a:hlinkClick r:id="rId2"/>
              </a:rPr>
              <a:t>www.birdwatching-bliss.com/bird-feathers.html</a:t>
            </a:r>
            <a:endParaRPr lang="en-US" sz="2400" u="sng" dirty="0" smtClean="0">
              <a:solidFill>
                <a:srgbClr val="00B0F0"/>
              </a:solidFill>
            </a:endParaRPr>
          </a:p>
          <a:p>
            <a:endParaRPr lang="en-US" sz="1100" u="sng" dirty="0" smtClean="0">
              <a:solidFill>
                <a:srgbClr val="00B0F0"/>
              </a:solidFill>
            </a:endParaRPr>
          </a:p>
          <a:p>
            <a:r>
              <a:rPr lang="en-US" sz="3200" dirty="0"/>
              <a:t> </a:t>
            </a:r>
            <a:r>
              <a:rPr lang="en-US" sz="3200" dirty="0" smtClean="0"/>
              <a:t>     C. Body Temperature: </a:t>
            </a:r>
            <a:r>
              <a:rPr lang="en-US" sz="3200" u="sng" dirty="0" smtClean="0"/>
              <a:t>warm-blooded</a:t>
            </a:r>
            <a:r>
              <a:rPr lang="en-US" sz="3200" dirty="0" smtClean="0"/>
              <a:t>.                             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*Note: The only other animal group, besides birds, that maintains a constant body temperature as external temperature changes: </a:t>
            </a:r>
            <a:r>
              <a:rPr lang="en-US" sz="3200" u="sng" dirty="0" smtClean="0"/>
              <a:t>mammals</a:t>
            </a:r>
            <a:r>
              <a:rPr lang="en-US" sz="3200" dirty="0" smtClean="0"/>
              <a:t>. </a:t>
            </a:r>
          </a:p>
          <a:p>
            <a:r>
              <a:rPr lang="en-US" sz="3200" dirty="0" smtClean="0"/>
              <a:t>D. # of pairs of wings:</a:t>
            </a:r>
            <a:r>
              <a:rPr lang="en-US" sz="3200" u="sng" dirty="0" smtClean="0"/>
              <a:t>    1___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16016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67" y="-152400"/>
            <a:ext cx="7620000" cy="762000"/>
          </a:xfrm>
        </p:spPr>
        <p:txBody>
          <a:bodyPr/>
          <a:lstStyle/>
          <a:p>
            <a:pPr algn="ctr"/>
            <a:r>
              <a:rPr lang="en-US" sz="3200" dirty="0" smtClean="0"/>
              <a:t>Human vs. Bird Bones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1020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3200" dirty="0" smtClean="0">
              <a:latin typeface="+mj-lt"/>
            </a:endParaRPr>
          </a:p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Hollow 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bones reduce drag and the natural curve </a:t>
            </a:r>
            <a:endParaRPr lang="en-US" sz="3200" dirty="0" smtClean="0">
              <a:solidFill>
                <a:srgbClr val="0070C0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sz="32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  of </a:t>
            </a:r>
            <a:r>
              <a:rPr lang="en-US" sz="3200" dirty="0">
                <a:solidFill>
                  <a:srgbClr val="0070C0"/>
                </a:solidFill>
                <a:latin typeface="+mj-lt"/>
              </a:rPr>
              <a:t>the wings creates significant lift. </a:t>
            </a:r>
            <a:endParaRPr lang="en-US" sz="3200" dirty="0" smtClean="0">
              <a:solidFill>
                <a:srgbClr val="0070C0"/>
              </a:solidFill>
              <a:latin typeface="+mj-lt"/>
            </a:endParaRPr>
          </a:p>
          <a:p>
            <a:pPr marL="114300" indent="0">
              <a:buNone/>
            </a:pPr>
            <a:r>
              <a:rPr lang="en-US" dirty="0">
                <a:solidFill>
                  <a:srgbClr val="0070C0"/>
                </a:solidFill>
                <a:latin typeface="+mj-lt"/>
                <a:hlinkClick r:id="rId2"/>
              </a:rPr>
              <a:t>https://</a:t>
            </a:r>
            <a:r>
              <a:rPr lang="en-US" smtClean="0">
                <a:solidFill>
                  <a:srgbClr val="0070C0"/>
                </a:solidFill>
                <a:latin typeface="+mj-lt"/>
                <a:hlinkClick r:id="rId2"/>
              </a:rPr>
              <a:t>www.youtube.com/watch?v=4jKokxPRtck</a:t>
            </a:r>
            <a:r>
              <a:rPr lang="en-US" smtClean="0">
                <a:solidFill>
                  <a:srgbClr val="0070C0"/>
                </a:solidFill>
                <a:latin typeface="+mj-lt"/>
              </a:rPr>
              <a:t>  “</a:t>
            </a:r>
            <a:r>
              <a:rPr lang="en-US" dirty="0" smtClean="0">
                <a:solidFill>
                  <a:srgbClr val="0070C0"/>
                </a:solidFill>
                <a:latin typeface="+mj-lt"/>
              </a:rPr>
              <a:t>How Birds Wings Work</a:t>
            </a:r>
            <a:r>
              <a:rPr lang="en-US" smtClean="0">
                <a:solidFill>
                  <a:srgbClr val="0070C0"/>
                </a:solidFill>
                <a:latin typeface="+mj-lt"/>
              </a:rPr>
              <a:t>, (Compared to Airplane Wings)”</a:t>
            </a:r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pPr marL="114300" indent="0">
              <a:buNone/>
            </a:pPr>
            <a:endParaRPr lang="en-US" sz="3200" dirty="0">
              <a:solidFill>
                <a:srgbClr val="0070C0"/>
              </a:solidFill>
              <a:latin typeface="+mj-lt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525"/>
            <a:ext cx="7908851" cy="475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632</TotalTime>
  <Words>949</Words>
  <Application>Microsoft Office PowerPoint</Application>
  <PresentationFormat>On-screen Show (4:3)</PresentationFormat>
  <Paragraphs>224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Adjacency</vt:lpstr>
      <vt:lpstr>Bird Biology and Ecology</vt:lpstr>
      <vt:lpstr>Origin and Evolution of Birds</vt:lpstr>
      <vt:lpstr>PowerPoint Presentation</vt:lpstr>
      <vt:lpstr>PowerPoint Presentation</vt:lpstr>
      <vt:lpstr>Dark-eyed Junco</vt:lpstr>
      <vt:lpstr>Archeopteryx - Archaeopteryx, sometimes referred to by its German name Urvogel, is a genus of early bird that is transitional between feathered dinosaurs and modern birds.  (approx. size of turkey)</vt:lpstr>
      <vt:lpstr>PowerPoint Presentation</vt:lpstr>
      <vt:lpstr>Biological Characteristics</vt:lpstr>
      <vt:lpstr>Human vs. Bird Bones</vt:lpstr>
      <vt:lpstr>PowerPoint Presentation</vt:lpstr>
      <vt:lpstr>PowerPoint Presentation</vt:lpstr>
      <vt:lpstr>PowerPoint Presentation</vt:lpstr>
      <vt:lpstr>PowerPoint Presentation</vt:lpstr>
      <vt:lpstr>IV. Bird Behavior:          A. Territorial: Battles over feeding and nesting.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http://www.borealbirds.org/birdguide/mig_map_main.shtml Boreal Songbird Initiative (Interactive map- click bird picture)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Bird Biology and Ecology</dc:title>
  <dc:creator>mock</dc:creator>
  <cp:lastModifiedBy>Hidalgo, Jackie</cp:lastModifiedBy>
  <cp:revision>66</cp:revision>
  <dcterms:created xsi:type="dcterms:W3CDTF">2013-12-13T14:36:14Z</dcterms:created>
  <dcterms:modified xsi:type="dcterms:W3CDTF">2015-04-08T11:39:41Z</dcterms:modified>
</cp:coreProperties>
</file>